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trictFirstAndLastChars="0" saveSubsetFonts="1" autoCompressPictures="0">
  <p:sldMasterIdLst>
    <p:sldMasterId id="2147483648" r:id="rId4"/>
  </p:sldMasterIdLst>
  <p:notesMasterIdLst>
    <p:notesMasterId r:id="rId9"/>
  </p:notesMasterIdLst>
  <p:handoutMasterIdLst>
    <p:handoutMasterId r:id="rId10"/>
  </p:handoutMasterIdLst>
  <p:sldIdLst>
    <p:sldId id="498" r:id="rId5"/>
    <p:sldId id="590" r:id="rId6"/>
    <p:sldId id="591" r:id="rId7"/>
    <p:sldId id="592" r:id="rId8"/>
  </p:sldIdLst>
  <p:sldSz cx="9144000" cy="6858000" type="screen4x3"/>
  <p:notesSz cx="7010400" cy="9296400"/>
  <p:custDataLst>
    <p:tags r:id="rId11"/>
  </p:custDataLst>
  <p:defaultTextStyle>
    <a:defPPr>
      <a:defRPr lang="en-US"/>
    </a:defPPr>
    <a:lvl1pPr algn="l" rtl="0" fontAlgn="base">
      <a:spcBef>
        <a:spcPct val="0"/>
      </a:spcBef>
      <a:spcAft>
        <a:spcPct val="0"/>
      </a:spcAft>
      <a:defRPr sz="2400" kern="1200">
        <a:solidFill>
          <a:schemeClr val="tx1"/>
        </a:solidFill>
        <a:latin typeface="Arial" charset="0"/>
        <a:ea typeface="ＭＳ Ｐゴシック"/>
        <a:cs typeface="ＭＳ Ｐゴシック"/>
      </a:defRPr>
    </a:lvl1pPr>
    <a:lvl2pPr marL="457200" algn="l" rtl="0" fontAlgn="base">
      <a:spcBef>
        <a:spcPct val="0"/>
      </a:spcBef>
      <a:spcAft>
        <a:spcPct val="0"/>
      </a:spcAft>
      <a:defRPr sz="2400" kern="1200">
        <a:solidFill>
          <a:schemeClr val="tx1"/>
        </a:solidFill>
        <a:latin typeface="Arial" charset="0"/>
        <a:ea typeface="ＭＳ Ｐゴシック"/>
        <a:cs typeface="ＭＳ Ｐゴシック"/>
      </a:defRPr>
    </a:lvl2pPr>
    <a:lvl3pPr marL="914400" algn="l" rtl="0" fontAlgn="base">
      <a:spcBef>
        <a:spcPct val="0"/>
      </a:spcBef>
      <a:spcAft>
        <a:spcPct val="0"/>
      </a:spcAft>
      <a:defRPr sz="2400" kern="1200">
        <a:solidFill>
          <a:schemeClr val="tx1"/>
        </a:solidFill>
        <a:latin typeface="Arial" charset="0"/>
        <a:ea typeface="ＭＳ Ｐゴシック"/>
        <a:cs typeface="ＭＳ Ｐゴシック"/>
      </a:defRPr>
    </a:lvl3pPr>
    <a:lvl4pPr marL="1371600" algn="l" rtl="0" fontAlgn="base">
      <a:spcBef>
        <a:spcPct val="0"/>
      </a:spcBef>
      <a:spcAft>
        <a:spcPct val="0"/>
      </a:spcAft>
      <a:defRPr sz="2400" kern="1200">
        <a:solidFill>
          <a:schemeClr val="tx1"/>
        </a:solidFill>
        <a:latin typeface="Arial" charset="0"/>
        <a:ea typeface="ＭＳ Ｐゴシック"/>
        <a:cs typeface="ＭＳ Ｐゴシック"/>
      </a:defRPr>
    </a:lvl4pPr>
    <a:lvl5pPr marL="1828800" algn="l" rtl="0" fontAlgn="base">
      <a:spcBef>
        <a:spcPct val="0"/>
      </a:spcBef>
      <a:spcAft>
        <a:spcPct val="0"/>
      </a:spcAft>
      <a:defRPr sz="2400" kern="1200">
        <a:solidFill>
          <a:schemeClr val="tx1"/>
        </a:solidFill>
        <a:latin typeface="Arial" charset="0"/>
        <a:ea typeface="ＭＳ Ｐゴシック"/>
        <a:cs typeface="ＭＳ Ｐゴシック"/>
      </a:defRPr>
    </a:lvl5pPr>
    <a:lvl6pPr marL="2286000" algn="l" defTabSz="914400" rtl="0" eaLnBrk="1" latinLnBrk="0" hangingPunct="1">
      <a:defRPr sz="2400" kern="1200">
        <a:solidFill>
          <a:schemeClr val="tx1"/>
        </a:solidFill>
        <a:latin typeface="Arial" charset="0"/>
        <a:ea typeface="ＭＳ Ｐゴシック"/>
        <a:cs typeface="ＭＳ Ｐゴシック"/>
      </a:defRPr>
    </a:lvl6pPr>
    <a:lvl7pPr marL="2743200" algn="l" defTabSz="914400" rtl="0" eaLnBrk="1" latinLnBrk="0" hangingPunct="1">
      <a:defRPr sz="2400" kern="1200">
        <a:solidFill>
          <a:schemeClr val="tx1"/>
        </a:solidFill>
        <a:latin typeface="Arial" charset="0"/>
        <a:ea typeface="ＭＳ Ｐゴシック"/>
        <a:cs typeface="ＭＳ Ｐゴシック"/>
      </a:defRPr>
    </a:lvl7pPr>
    <a:lvl8pPr marL="3200400" algn="l" defTabSz="914400" rtl="0" eaLnBrk="1" latinLnBrk="0" hangingPunct="1">
      <a:defRPr sz="2400" kern="1200">
        <a:solidFill>
          <a:schemeClr val="tx1"/>
        </a:solidFill>
        <a:latin typeface="Arial" charset="0"/>
        <a:ea typeface="ＭＳ Ｐゴシック"/>
        <a:cs typeface="ＭＳ Ｐゴシック"/>
      </a:defRPr>
    </a:lvl8pPr>
    <a:lvl9pPr marL="3657600" algn="l" defTabSz="914400" rtl="0" eaLnBrk="1" latinLnBrk="0" hangingPunct="1">
      <a:defRPr sz="2400" kern="1200">
        <a:solidFill>
          <a:schemeClr val="tx1"/>
        </a:solidFill>
        <a:latin typeface="Arial" charset="0"/>
        <a:ea typeface="ＭＳ Ｐゴシック"/>
        <a:cs typeface="ＭＳ Ｐゴシック"/>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2B5E"/>
    <a:srgbClr val="FFFFFF"/>
    <a:srgbClr val="A9852A"/>
    <a:srgbClr val="16457F"/>
    <a:srgbClr val="003E7E"/>
    <a:srgbClr val="948151"/>
    <a:srgbClr val="76643E"/>
    <a:srgbClr val="C3C7D1"/>
    <a:srgbClr val="CDB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4" autoAdjust="0"/>
    <p:restoredTop sz="71323" autoAdjust="0"/>
  </p:normalViewPr>
  <p:slideViewPr>
    <p:cSldViewPr snapToGrid="0">
      <p:cViewPr>
        <p:scale>
          <a:sx n="85" d="100"/>
          <a:sy n="85" d="100"/>
        </p:scale>
        <p:origin x="1320"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95" d="100"/>
          <a:sy n="95" d="100"/>
        </p:scale>
        <p:origin x="2604" y="6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4"/>
            <a:ext cx="3038475" cy="465138"/>
          </a:xfrm>
          <a:prstGeom prst="rect">
            <a:avLst/>
          </a:prstGeom>
        </p:spPr>
        <p:txBody>
          <a:bodyPr vert="horz" wrap="square" lIns="93178" tIns="46588" rIns="93178" bIns="46588" numCol="1" anchor="t"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3" name="Date Placeholder 2"/>
          <p:cNvSpPr>
            <a:spLocks noGrp="1"/>
          </p:cNvSpPr>
          <p:nvPr>
            <p:ph type="dt" sz="quarter" idx="1"/>
          </p:nvPr>
        </p:nvSpPr>
        <p:spPr>
          <a:xfrm>
            <a:off x="3970342" y="4"/>
            <a:ext cx="3038475" cy="465138"/>
          </a:xfrm>
          <a:prstGeom prst="rect">
            <a:avLst/>
          </a:prstGeom>
        </p:spPr>
        <p:txBody>
          <a:bodyPr vert="horz" wrap="square" lIns="93178" tIns="46588" rIns="93178" bIns="46588" numCol="1" anchor="t" anchorCtr="0" compatLnSpc="1">
            <a:prstTxWarp prst="textNoShape">
              <a:avLst/>
            </a:prstTxWarp>
          </a:bodyPr>
          <a:lstStyle>
            <a:lvl1pPr algn="r" eaLnBrk="0" hangingPunct="0">
              <a:defRPr sz="1200">
                <a:ea typeface="ＭＳ Ｐゴシック" pitchFamily="64" charset="-128"/>
                <a:cs typeface="+mn-cs"/>
              </a:defRPr>
            </a:lvl1pPr>
          </a:lstStyle>
          <a:p>
            <a:pPr>
              <a:defRPr/>
            </a:pPr>
            <a:fld id="{50B4ACE9-521E-4DAE-AC93-B13FA8EFD717}" type="datetime1">
              <a:rPr lang="en-US"/>
              <a:pPr>
                <a:defRPr/>
              </a:pPr>
              <a:t>3/21/2017</a:t>
            </a:fld>
            <a:endParaRPr lang="en-US" dirty="0"/>
          </a:p>
        </p:txBody>
      </p:sp>
      <p:sp>
        <p:nvSpPr>
          <p:cNvPr id="4" name="Footer Placeholder 3"/>
          <p:cNvSpPr>
            <a:spLocks noGrp="1"/>
          </p:cNvSpPr>
          <p:nvPr>
            <p:ph type="ftr" sz="quarter" idx="2"/>
          </p:nvPr>
        </p:nvSpPr>
        <p:spPr>
          <a:xfrm>
            <a:off x="6" y="8829679"/>
            <a:ext cx="3038475" cy="465138"/>
          </a:xfrm>
          <a:prstGeom prst="rect">
            <a:avLst/>
          </a:prstGeom>
        </p:spPr>
        <p:txBody>
          <a:bodyPr vert="horz" wrap="square" lIns="93178" tIns="46588" rIns="93178" bIns="46588" numCol="1" anchor="b"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5" name="Slide Number Placeholder 4"/>
          <p:cNvSpPr>
            <a:spLocks noGrp="1"/>
          </p:cNvSpPr>
          <p:nvPr>
            <p:ph type="sldNum" sz="quarter" idx="3"/>
          </p:nvPr>
        </p:nvSpPr>
        <p:spPr>
          <a:xfrm>
            <a:off x="3970342" y="8829679"/>
            <a:ext cx="3038475" cy="465138"/>
          </a:xfrm>
          <a:prstGeom prst="rect">
            <a:avLst/>
          </a:prstGeom>
        </p:spPr>
        <p:txBody>
          <a:bodyPr vert="horz" wrap="square" lIns="93178" tIns="46588" rIns="93178" bIns="46588" numCol="1" anchor="b" anchorCtr="0" compatLnSpc="1">
            <a:prstTxWarp prst="textNoShape">
              <a:avLst/>
            </a:prstTxWarp>
          </a:bodyPr>
          <a:lstStyle>
            <a:lvl1pPr algn="r" eaLnBrk="0" hangingPunct="0">
              <a:defRPr sz="1200">
                <a:ea typeface="ＭＳ Ｐゴシック" pitchFamily="64" charset="-128"/>
                <a:cs typeface="+mn-cs"/>
              </a:defRPr>
            </a:lvl1pPr>
          </a:lstStyle>
          <a:p>
            <a:pPr>
              <a:defRPr/>
            </a:pPr>
            <a:fld id="{6E3FA0A4-0C48-4DE0-A8B4-4B4286CB8F81}" type="slidenum">
              <a:rPr lang="en-US"/>
              <a:pPr>
                <a:defRPr/>
              </a:pPr>
              <a:t>‹#›</a:t>
            </a:fld>
            <a:endParaRPr lang="en-US" dirty="0"/>
          </a:p>
        </p:txBody>
      </p:sp>
    </p:spTree>
    <p:extLst>
      <p:ext uri="{BB962C8B-B14F-4D97-AF65-F5344CB8AC3E}">
        <p14:creationId xmlns:p14="http://schemas.microsoft.com/office/powerpoint/2010/main" val="2743202654"/>
      </p:ext>
    </p:extLst>
  </p:cSld>
  <p:clrMap bg1="lt1" tx1="dk1" bg2="lt2" tx2="dk2" accent1="accent1" accent2="accent2" accent3="accent3" accent4="accent4" accent5="accent5" accent6="accent6" hlink="hlink" folHlink="folHlink"/>
  <p:hf hdr="0" ftr="0" dt="0"/>
</p:handoutMaster>
</file>

<file path=ppt/media/hdphoto1.wdp>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4"/>
            <a:ext cx="3038475" cy="465138"/>
          </a:xfrm>
          <a:prstGeom prst="rect">
            <a:avLst/>
          </a:prstGeom>
        </p:spPr>
        <p:txBody>
          <a:bodyPr vert="horz" wrap="square" lIns="93178" tIns="46588" rIns="93178" bIns="46588" numCol="1" anchor="t"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3" name="Date Placeholder 2"/>
          <p:cNvSpPr>
            <a:spLocks noGrp="1"/>
          </p:cNvSpPr>
          <p:nvPr>
            <p:ph type="dt" idx="1"/>
          </p:nvPr>
        </p:nvSpPr>
        <p:spPr>
          <a:xfrm>
            <a:off x="3970342" y="4"/>
            <a:ext cx="3038475" cy="465138"/>
          </a:xfrm>
          <a:prstGeom prst="rect">
            <a:avLst/>
          </a:prstGeom>
        </p:spPr>
        <p:txBody>
          <a:bodyPr vert="horz" wrap="square" lIns="93178" tIns="46588" rIns="93178" bIns="46588" numCol="1" anchor="t" anchorCtr="0" compatLnSpc="1">
            <a:prstTxWarp prst="textNoShape">
              <a:avLst/>
            </a:prstTxWarp>
          </a:bodyPr>
          <a:lstStyle>
            <a:lvl1pPr algn="r" eaLnBrk="0" hangingPunct="0">
              <a:defRPr sz="1200">
                <a:ea typeface="ＭＳ Ｐゴシック" pitchFamily="64" charset="-128"/>
                <a:cs typeface="+mn-cs"/>
              </a:defRPr>
            </a:lvl1pPr>
          </a:lstStyle>
          <a:p>
            <a:pPr>
              <a:defRPr/>
            </a:pPr>
            <a:fld id="{BFB28848-AAF4-4281-9A04-1CA40C7FB520}" type="datetime1">
              <a:rPr lang="en-US"/>
              <a:pPr>
                <a:defRPr/>
              </a:pPr>
              <a:t>3/21/2017</a:t>
            </a:fld>
            <a:endParaRPr lang="en-US" dirty="0"/>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wrap="square" lIns="93178" tIns="46588" rIns="93178" bIns="46588" numCol="1" anchor="ctr" anchorCtr="0" compatLnSpc="1">
            <a:prstTxWarp prst="textNoShape">
              <a:avLst/>
            </a:prstTxWarp>
          </a:bodyPr>
          <a:lstStyle/>
          <a:p>
            <a:pPr lvl="0"/>
            <a:endParaRPr lang="en-US" noProof="0" dirty="0"/>
          </a:p>
        </p:txBody>
      </p:sp>
      <p:sp>
        <p:nvSpPr>
          <p:cNvPr id="5" name="Notes Placeholder 4"/>
          <p:cNvSpPr>
            <a:spLocks noGrp="1"/>
          </p:cNvSpPr>
          <p:nvPr>
            <p:ph type="body" sz="quarter" idx="3"/>
          </p:nvPr>
        </p:nvSpPr>
        <p:spPr>
          <a:xfrm>
            <a:off x="701675" y="4416431"/>
            <a:ext cx="5607050" cy="4183063"/>
          </a:xfrm>
          <a:prstGeom prst="rect">
            <a:avLst/>
          </a:prstGeom>
        </p:spPr>
        <p:txBody>
          <a:bodyPr vert="horz" wrap="square" lIns="93178" tIns="46588" rIns="93178" bIns="46588"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6" y="8829679"/>
            <a:ext cx="3038475" cy="465138"/>
          </a:xfrm>
          <a:prstGeom prst="rect">
            <a:avLst/>
          </a:prstGeom>
        </p:spPr>
        <p:txBody>
          <a:bodyPr vert="horz" wrap="square" lIns="93178" tIns="46588" rIns="93178" bIns="46588" numCol="1" anchor="b"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7" name="Slide Number Placeholder 6"/>
          <p:cNvSpPr>
            <a:spLocks noGrp="1"/>
          </p:cNvSpPr>
          <p:nvPr>
            <p:ph type="sldNum" sz="quarter" idx="5"/>
          </p:nvPr>
        </p:nvSpPr>
        <p:spPr>
          <a:xfrm>
            <a:off x="3970342" y="8829679"/>
            <a:ext cx="3038475" cy="465138"/>
          </a:xfrm>
          <a:prstGeom prst="rect">
            <a:avLst/>
          </a:prstGeom>
        </p:spPr>
        <p:txBody>
          <a:bodyPr vert="horz" wrap="square" lIns="93178" tIns="46588" rIns="93178" bIns="46588" numCol="1" anchor="b" anchorCtr="0" compatLnSpc="1">
            <a:prstTxWarp prst="textNoShape">
              <a:avLst/>
            </a:prstTxWarp>
          </a:bodyPr>
          <a:lstStyle>
            <a:lvl1pPr algn="r" eaLnBrk="0" hangingPunct="0">
              <a:defRPr sz="1200">
                <a:ea typeface="ＭＳ Ｐゴシック" pitchFamily="64" charset="-128"/>
                <a:cs typeface="+mn-cs"/>
              </a:defRPr>
            </a:lvl1pPr>
          </a:lstStyle>
          <a:p>
            <a:pPr>
              <a:defRPr/>
            </a:pPr>
            <a:fld id="{5D8C15BD-F359-48A5-86FB-188731903FC7}" type="slidenum">
              <a:rPr lang="en-US"/>
              <a:pPr>
                <a:defRPr/>
              </a:pPr>
              <a:t>‹#›</a:t>
            </a:fld>
            <a:endParaRPr lang="en-US" dirty="0"/>
          </a:p>
        </p:txBody>
      </p:sp>
    </p:spTree>
    <p:extLst>
      <p:ext uri="{BB962C8B-B14F-4D97-AF65-F5344CB8AC3E}">
        <p14:creationId xmlns:p14="http://schemas.microsoft.com/office/powerpoint/2010/main" val="1302268211"/>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i="1" dirty="0">
                <a:latin typeface="Times New Roman" panose="02020603050405020304" pitchFamily="18" charset="0"/>
                <a:cs typeface="Times New Roman" panose="02020603050405020304" pitchFamily="18" charset="0"/>
              </a:rPr>
              <a:t>[Jinx</a:t>
            </a:r>
            <a:r>
              <a:rPr lang="en-US" i="1" baseline="0" dirty="0">
                <a:latin typeface="Times New Roman" panose="02020603050405020304" pitchFamily="18" charset="0"/>
                <a:cs typeface="Times New Roman" panose="02020603050405020304" pitchFamily="18" charset="0"/>
              </a:rPr>
              <a:t> takes the stage.]</a:t>
            </a:r>
            <a:endParaRPr lang="en-US" i="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1</a:t>
            </a:fld>
            <a:endParaRPr lang="en-US" dirty="0"/>
          </a:p>
        </p:txBody>
      </p:sp>
    </p:spTree>
    <p:extLst>
      <p:ext uri="{BB962C8B-B14F-4D97-AF65-F5344CB8AC3E}">
        <p14:creationId xmlns:p14="http://schemas.microsoft.com/office/powerpoint/2010/main" val="2235479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2</a:t>
            </a:fld>
            <a:endParaRPr lang="en-US" dirty="0"/>
          </a:p>
        </p:txBody>
      </p:sp>
    </p:spTree>
    <p:extLst>
      <p:ext uri="{BB962C8B-B14F-4D97-AF65-F5344CB8AC3E}">
        <p14:creationId xmlns:p14="http://schemas.microsoft.com/office/powerpoint/2010/main" val="3348766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3</a:t>
            </a:fld>
            <a:endParaRPr lang="en-US" dirty="0"/>
          </a:p>
        </p:txBody>
      </p:sp>
    </p:spTree>
    <p:extLst>
      <p:ext uri="{BB962C8B-B14F-4D97-AF65-F5344CB8AC3E}">
        <p14:creationId xmlns:p14="http://schemas.microsoft.com/office/powerpoint/2010/main" val="2046542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4</a:t>
            </a:fld>
            <a:endParaRPr lang="en-US" dirty="0"/>
          </a:p>
        </p:txBody>
      </p:sp>
    </p:spTree>
    <p:extLst>
      <p:ext uri="{BB962C8B-B14F-4D97-AF65-F5344CB8AC3E}">
        <p14:creationId xmlns:p14="http://schemas.microsoft.com/office/powerpoint/2010/main" val="9436139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p:cNvSpPr/>
          <p:nvPr userDrawn="1"/>
        </p:nvSpPr>
        <p:spPr bwMode="auto">
          <a:xfrm>
            <a:off x="0" y="-7384"/>
            <a:ext cx="9144000" cy="762000"/>
          </a:xfrm>
          <a:prstGeom prst="rect">
            <a:avLst/>
          </a:prstGeom>
          <a:solidFill>
            <a:srgbClr val="002B5E"/>
          </a:solidFill>
          <a:ln w="952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pic>
        <p:nvPicPr>
          <p:cNvPr id="5" name="Picture 4" descr="Inf Pitt w seal white horiz.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1029" y="52867"/>
            <a:ext cx="1593716" cy="608711"/>
          </a:xfrm>
          <a:prstGeom prst="rect">
            <a:avLst/>
          </a:prstGeom>
        </p:spPr>
      </p:pic>
      <p:pic>
        <p:nvPicPr>
          <p:cNvPr id="6" name="Picture 5" descr="PITT_IT_Parent+Tagkline_WHIT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70051" y="114385"/>
            <a:ext cx="2745656" cy="505880"/>
          </a:xfrm>
          <a:prstGeom prst="rect">
            <a:avLst/>
          </a:prstGeom>
        </p:spPr>
      </p:pic>
      <p:pic>
        <p:nvPicPr>
          <p:cNvPr id="7" name="Picture 6" descr="2015-03_Cathedral_ppoint.jp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4700" y="-9674"/>
            <a:ext cx="9285397" cy="6875588"/>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41890" y="1986455"/>
            <a:ext cx="8875986" cy="471389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68814" y="963666"/>
            <a:ext cx="2333296" cy="5752443"/>
          </a:xfrm>
          <a:prstGeom prst="rect">
            <a:avLst/>
          </a:prstGeom>
        </p:spPr>
        <p:txBody>
          <a:bodyPr vert="eaVert"/>
          <a:lstStyle>
            <a:lvl1pPr algn="ctr">
              <a:defRPr sz="40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8752" y="963666"/>
            <a:ext cx="6335110" cy="575244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Slide with Pictur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5061" y="5045833"/>
            <a:ext cx="8839200" cy="17145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a:lstStyle>
            <a:lvl1pPr marL="91440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2" name="Title 1"/>
          <p:cNvSpPr>
            <a:spLocks noGrp="1"/>
          </p:cNvSpPr>
          <p:nvPr>
            <p:ph type="ctrTitle"/>
          </p:nvPr>
        </p:nvSpPr>
        <p:spPr>
          <a:xfrm>
            <a:off x="169832" y="4081305"/>
            <a:ext cx="8839200" cy="914400"/>
          </a:xfrm>
          <a:solidFill>
            <a:schemeClr val="tx2"/>
          </a:solidFill>
        </p:spPr>
        <p:txBody>
          <a:bodyPr/>
          <a:lstStyle/>
          <a:p>
            <a:r>
              <a:rPr lang="en-US"/>
              <a:t>Click to edit Master title style</a:t>
            </a:r>
            <a:endParaRPr dirty="0"/>
          </a:p>
        </p:txBody>
      </p:sp>
      <p:sp>
        <p:nvSpPr>
          <p:cNvPr id="9" name="Picture Placeholder 8"/>
          <p:cNvSpPr>
            <a:spLocks noGrp="1"/>
          </p:cNvSpPr>
          <p:nvPr>
            <p:ph type="pic" sz="quarter" idx="13"/>
          </p:nvPr>
        </p:nvSpPr>
        <p:spPr>
          <a:xfrm>
            <a:off x="472568" y="935189"/>
            <a:ext cx="8269934" cy="3052233"/>
          </a:xfrm>
        </p:spPr>
        <p:txBody>
          <a:bodyPr rtlCol="0">
            <a:normAutofit/>
          </a:bodyPr>
          <a:lstStyle>
            <a:lvl1pPr marL="0" indent="0">
              <a:buNone/>
              <a:defRPr sz="1800"/>
            </a:lvl1pPr>
          </a:lstStyle>
          <a:p>
            <a:pPr lvl="0"/>
            <a:r>
              <a:rPr lang="en-US" noProof="0"/>
              <a:t>Click icon to add picture</a:t>
            </a:r>
            <a:endParaRPr noProof="0" dirty="0"/>
          </a:p>
        </p:txBody>
      </p:sp>
    </p:spTree>
    <p:extLst>
      <p:ext uri="{BB962C8B-B14F-4D97-AF65-F5344CB8AC3E}">
        <p14:creationId xmlns:p14="http://schemas.microsoft.com/office/powerpoint/2010/main" val="2874249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16457F">
            <a:alpha val="15000"/>
          </a:srgb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12788" y="1520825"/>
            <a:ext cx="7772400" cy="1362075"/>
          </a:xfrm>
        </p:spPr>
        <p:txBody>
          <a:bodyPr anchor="t"/>
          <a:lstStyle>
            <a:lvl1pPr algn="l">
              <a:defRPr sz="4000" b="1" cap="all" spc="-150"/>
            </a:lvl1pPr>
          </a:lstStyle>
          <a:p>
            <a:r>
              <a:rPr lang="en-US"/>
              <a:t>Click to edit Master title style</a:t>
            </a:r>
            <a:endParaRPr lang="en-US" dirty="0"/>
          </a:p>
        </p:txBody>
      </p:sp>
      <p:sp>
        <p:nvSpPr>
          <p:cNvPr id="3" name="Text Placeholder 2"/>
          <p:cNvSpPr>
            <a:spLocks noGrp="1"/>
          </p:cNvSpPr>
          <p:nvPr>
            <p:ph type="body" idx="1"/>
          </p:nvPr>
        </p:nvSpPr>
        <p:spPr>
          <a:xfrm>
            <a:off x="722313" y="3087688"/>
            <a:ext cx="7772400" cy="1500187"/>
          </a:xfrm>
        </p:spPr>
        <p:txBody>
          <a:bodyPr anchor="t"/>
          <a:lstStyle>
            <a:lvl1pPr marL="0" indent="0" algn="l">
              <a:buNone/>
              <a:defRPr sz="3600" b="1">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8" name="Straight Connector 7"/>
          <p:cNvCxnSpPr/>
          <p:nvPr userDrawn="1"/>
        </p:nvCxnSpPr>
        <p:spPr bwMode="auto">
          <a:xfrm>
            <a:off x="723900" y="2981325"/>
            <a:ext cx="7781925" cy="0"/>
          </a:xfrm>
          <a:prstGeom prst="line">
            <a:avLst/>
          </a:prstGeom>
          <a:ln>
            <a:solidFill>
              <a:srgbClr val="777777"/>
            </a:solidFill>
            <a:headEnd type="none" w="med" len="med"/>
            <a:tailEnd type="non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917353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126124" y="1876097"/>
            <a:ext cx="8907517" cy="482424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204953" y="993228"/>
            <a:ext cx="8718330" cy="565981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4518" y="1981199"/>
            <a:ext cx="4285592" cy="468761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0828" y="1970690"/>
            <a:ext cx="4351282" cy="471388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41890" y="1891863"/>
            <a:ext cx="4351282" cy="47296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7656" y="2569340"/>
            <a:ext cx="4335516" cy="4146769"/>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35063" y="1891862"/>
            <a:ext cx="4398578" cy="488731"/>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35063" y="2569779"/>
            <a:ext cx="4398578" cy="41305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3" name="Picture 2" descr="01-2011-cathedral-stylized.png"/>
          <p:cNvPicPr>
            <a:picLocks noChangeAspect="1"/>
          </p:cNvPicPr>
          <p:nvPr userDrawn="1"/>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0"/>
                    </a14:imgEffect>
                    <a14:imgEffect>
                      <a14:brightnessContrast bright="-5000"/>
                    </a14:imgEffect>
                  </a14:imgLayer>
                </a14:imgProps>
              </a:ext>
            </a:extLst>
          </a:blip>
          <a:stretch>
            <a:fillRect/>
          </a:stretch>
        </p:blipFill>
        <p:spPr>
          <a:xfrm>
            <a:off x="0" y="808740"/>
            <a:ext cx="9144001" cy="6049259"/>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124" y="867102"/>
            <a:ext cx="3610304" cy="1044247"/>
          </a:xfrm>
          <a:prstGeom prst="rect">
            <a:avLst/>
          </a:prstGeom>
        </p:spPr>
        <p:txBody>
          <a:bodyPr anchor="ctr"/>
          <a:lstStyle>
            <a:lvl1pPr algn="ctr">
              <a:defRPr sz="2000" b="1"/>
            </a:lvl1pPr>
          </a:lstStyle>
          <a:p>
            <a:r>
              <a:rPr lang="en-US"/>
              <a:t>Click to edit Master title style</a:t>
            </a:r>
            <a:endParaRPr lang="en-US" dirty="0"/>
          </a:p>
        </p:txBody>
      </p:sp>
      <p:sp>
        <p:nvSpPr>
          <p:cNvPr id="3" name="Content Placeholder 2"/>
          <p:cNvSpPr>
            <a:spLocks noGrp="1"/>
          </p:cNvSpPr>
          <p:nvPr>
            <p:ph idx="1"/>
          </p:nvPr>
        </p:nvSpPr>
        <p:spPr>
          <a:xfrm>
            <a:off x="3906127" y="898635"/>
            <a:ext cx="5111750" cy="5833241"/>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1890" y="2081048"/>
            <a:ext cx="3578771" cy="4650828"/>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5038725"/>
            <a:ext cx="9143999" cy="566738"/>
          </a:xfrm>
          <a:prstGeom prst="rect">
            <a:avLst/>
          </a:prstGeom>
        </p:spPr>
        <p:txBody>
          <a:bodyPr anchor="b"/>
          <a:lstStyle>
            <a:lvl1pPr algn="ctr">
              <a:defRPr sz="2000" b="1"/>
            </a:lvl1pPr>
          </a:lstStyle>
          <a:p>
            <a:r>
              <a:rPr lang="en-US"/>
              <a:t>Click to edit Master title style</a:t>
            </a:r>
            <a:endParaRPr lang="en-US" dirty="0"/>
          </a:p>
        </p:txBody>
      </p:sp>
      <p:sp>
        <p:nvSpPr>
          <p:cNvPr id="3" name="Picture Placeholder 2"/>
          <p:cNvSpPr>
            <a:spLocks noGrp="1"/>
          </p:cNvSpPr>
          <p:nvPr>
            <p:ph type="pic" idx="1"/>
          </p:nvPr>
        </p:nvSpPr>
        <p:spPr>
          <a:xfrm>
            <a:off x="1801813" y="850900"/>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801813" y="5715824"/>
            <a:ext cx="5486400" cy="1000285"/>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bwMode="auto">
          <a:xfrm>
            <a:off x="0" y="-7384"/>
            <a:ext cx="9144000" cy="762000"/>
          </a:xfrm>
          <a:prstGeom prst="rect">
            <a:avLst/>
          </a:prstGeom>
          <a:solidFill>
            <a:srgbClr val="002B5E"/>
          </a:solidFill>
          <a:ln w="952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sp>
        <p:nvSpPr>
          <p:cNvPr id="10" name="Rectangle 2"/>
          <p:cNvSpPr>
            <a:spLocks noGrp="1" noChangeArrowheads="1"/>
          </p:cNvSpPr>
          <p:nvPr>
            <p:ph type="title"/>
          </p:nvPr>
        </p:nvSpPr>
        <p:spPr bwMode="auto">
          <a:xfrm>
            <a:off x="114300" y="914400"/>
            <a:ext cx="8903576"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1" name="Rectangle 3"/>
          <p:cNvSpPr>
            <a:spLocks noGrp="1" noChangeArrowheads="1"/>
          </p:cNvSpPr>
          <p:nvPr>
            <p:ph type="body" idx="1"/>
          </p:nvPr>
        </p:nvSpPr>
        <p:spPr bwMode="auto">
          <a:xfrm>
            <a:off x="114300" y="1986454"/>
            <a:ext cx="8903576" cy="476263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descr="Inf Pitt w seal white horiz.eps"/>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71029" y="52867"/>
            <a:ext cx="1593716" cy="608711"/>
          </a:xfrm>
          <a:prstGeom prst="rect">
            <a:avLst/>
          </a:prstGeom>
        </p:spPr>
      </p:pic>
      <p:pic>
        <p:nvPicPr>
          <p:cNvPr id="5" name="Picture 4" descr="PITT_IT_Parent+Tagkline_WHITE.png"/>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6270051" y="114385"/>
            <a:ext cx="2745656" cy="505880"/>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69" r:id="rId2"/>
    <p:sldLayoutId id="2147483660" r:id="rId3"/>
    <p:sldLayoutId id="2147483663" r:id="rId4"/>
    <p:sldLayoutId id="2147483661" r:id="rId5"/>
    <p:sldLayoutId id="2147483662" r:id="rId6"/>
    <p:sldLayoutId id="2147483664" r:id="rId7"/>
    <p:sldLayoutId id="2147483665" r:id="rId8"/>
    <p:sldLayoutId id="2147483666" r:id="rId9"/>
    <p:sldLayoutId id="2147483667" r:id="rId10"/>
    <p:sldLayoutId id="2147483668" r:id="rId11"/>
    <p:sldLayoutId id="2147483670" r:id="rId12"/>
  </p:sldLayoutIdLst>
  <p:hf sldNum="0" hdr="0"/>
  <p:txStyles>
    <p:titleStyle>
      <a:lvl1pPr algn="l" rtl="0" eaLnBrk="1" fontAlgn="base" hangingPunct="1">
        <a:spcBef>
          <a:spcPct val="0"/>
        </a:spcBef>
        <a:spcAft>
          <a:spcPct val="0"/>
        </a:spcAft>
        <a:defRPr sz="3800" b="1">
          <a:solidFill>
            <a:srgbClr val="948151"/>
          </a:solidFill>
          <a:latin typeface="Times New Roman" pitchFamily="18" charset="0"/>
          <a:ea typeface="+mj-ea"/>
          <a:cs typeface="Times New Roman" pitchFamily="18" charset="0"/>
        </a:defRPr>
      </a:lvl1pPr>
      <a:lvl2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2pPr>
      <a:lvl3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3pPr>
      <a:lvl4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4pPr>
      <a:lvl5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5pPr>
      <a:lvl6pPr marL="4572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6pPr>
      <a:lvl7pPr marL="9144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7pPr>
      <a:lvl8pPr marL="13716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8pPr>
      <a:lvl9pPr marL="18288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9pPr>
    </p:titleStyle>
    <p:bodyStyle>
      <a:lvl1pPr marL="342900" indent="-342900" algn="l" rtl="0" eaLnBrk="1" fontAlgn="base" hangingPunct="1">
        <a:spcBef>
          <a:spcPct val="20000"/>
        </a:spcBef>
        <a:spcAft>
          <a:spcPts val="600"/>
        </a:spcAft>
        <a:buClr>
          <a:srgbClr val="000000"/>
        </a:buClr>
        <a:buChar char="•"/>
        <a:defRPr sz="3600">
          <a:solidFill>
            <a:srgbClr val="002B5E"/>
          </a:solidFill>
          <a:latin typeface="Times New Roman" pitchFamily="18" charset="0"/>
          <a:ea typeface="+mn-ea"/>
          <a:cs typeface="Times New Roman" pitchFamily="18" charset="0"/>
        </a:defRPr>
      </a:lvl1pPr>
      <a:lvl2pPr marL="742950" indent="-285750" algn="l" rtl="0" eaLnBrk="1" fontAlgn="base" hangingPunct="1">
        <a:spcBef>
          <a:spcPct val="20000"/>
        </a:spcBef>
        <a:spcAft>
          <a:spcPts val="1200"/>
        </a:spcAft>
        <a:buClr>
          <a:srgbClr val="000000"/>
        </a:buClr>
        <a:buChar char="–"/>
        <a:defRPr sz="3200">
          <a:solidFill>
            <a:srgbClr val="002B5E"/>
          </a:solidFill>
          <a:latin typeface="Times New Roman" pitchFamily="18" charset="0"/>
          <a:ea typeface="+mn-ea"/>
          <a:cs typeface="Times New Roman" pitchFamily="18" charset="0"/>
        </a:defRPr>
      </a:lvl2pPr>
      <a:lvl3pPr marL="1143000" indent="-228600" algn="l" rtl="0" eaLnBrk="1" fontAlgn="base" hangingPunct="1">
        <a:spcBef>
          <a:spcPct val="20000"/>
        </a:spcBef>
        <a:spcAft>
          <a:spcPts val="1200"/>
        </a:spcAft>
        <a:buClr>
          <a:srgbClr val="000000"/>
        </a:buClr>
        <a:buChar char="•"/>
        <a:defRPr sz="2800">
          <a:solidFill>
            <a:srgbClr val="002B5E"/>
          </a:solidFill>
          <a:latin typeface="Times New Roman" pitchFamily="18" charset="0"/>
          <a:ea typeface="+mn-ea"/>
          <a:cs typeface="Times New Roman" pitchFamily="18" charset="0"/>
        </a:defRPr>
      </a:lvl3pPr>
      <a:lvl4pPr marL="1600200" indent="-228600" algn="l" rtl="0" eaLnBrk="1" fontAlgn="base" hangingPunct="1">
        <a:spcBef>
          <a:spcPct val="20000"/>
        </a:spcBef>
        <a:spcAft>
          <a:spcPts val="1200"/>
        </a:spcAft>
        <a:buClr>
          <a:srgbClr val="000000"/>
        </a:buClr>
        <a:buChar char="–"/>
        <a:defRPr sz="2400">
          <a:solidFill>
            <a:srgbClr val="002B5E"/>
          </a:solidFill>
          <a:latin typeface="Times New Roman" pitchFamily="18" charset="0"/>
          <a:ea typeface="+mn-ea"/>
          <a:cs typeface="Times New Roman" pitchFamily="18" charset="0"/>
        </a:defRPr>
      </a:lvl4pPr>
      <a:lvl5pPr marL="2057400" indent="-228600" algn="l" rtl="0" eaLnBrk="1" fontAlgn="base" hangingPunct="1">
        <a:spcBef>
          <a:spcPct val="20000"/>
        </a:spcBef>
        <a:spcAft>
          <a:spcPts val="1200"/>
        </a:spcAft>
        <a:buClr>
          <a:srgbClr val="000000"/>
        </a:buClr>
        <a:buChar char="»"/>
        <a:defRPr sz="2400">
          <a:solidFill>
            <a:srgbClr val="002B5E"/>
          </a:solidFill>
          <a:latin typeface="Times New Roman" pitchFamily="18" charset="0"/>
          <a:ea typeface="+mn-ea"/>
          <a:cs typeface="Times New Roman" pitchFamily="18" charset="0"/>
        </a:defRPr>
      </a:lvl5pPr>
      <a:lvl6pPr marL="2514600" indent="-228600" algn="l" rtl="0" eaLnBrk="1" fontAlgn="base" hangingPunct="1">
        <a:spcBef>
          <a:spcPct val="20000"/>
        </a:spcBef>
        <a:spcAft>
          <a:spcPct val="0"/>
        </a:spcAft>
        <a:buChar char="»"/>
        <a:defRPr sz="2000">
          <a:solidFill>
            <a:srgbClr val="003E7E"/>
          </a:solidFill>
          <a:latin typeface="+mn-lt"/>
          <a:ea typeface="+mn-ea"/>
        </a:defRPr>
      </a:lvl6pPr>
      <a:lvl7pPr marL="2971800" indent="-228600" algn="l" rtl="0" eaLnBrk="1" fontAlgn="base" hangingPunct="1">
        <a:spcBef>
          <a:spcPct val="20000"/>
        </a:spcBef>
        <a:spcAft>
          <a:spcPct val="0"/>
        </a:spcAft>
        <a:buChar char="»"/>
        <a:defRPr sz="2000">
          <a:solidFill>
            <a:srgbClr val="003E7E"/>
          </a:solidFill>
          <a:latin typeface="+mn-lt"/>
          <a:ea typeface="+mn-ea"/>
        </a:defRPr>
      </a:lvl7pPr>
      <a:lvl8pPr marL="3429000" indent="-228600" algn="l" rtl="0" eaLnBrk="1" fontAlgn="base" hangingPunct="1">
        <a:spcBef>
          <a:spcPct val="20000"/>
        </a:spcBef>
        <a:spcAft>
          <a:spcPct val="0"/>
        </a:spcAft>
        <a:buChar char="»"/>
        <a:defRPr sz="2000">
          <a:solidFill>
            <a:srgbClr val="003E7E"/>
          </a:solidFill>
          <a:latin typeface="+mn-lt"/>
          <a:ea typeface="+mn-ea"/>
        </a:defRPr>
      </a:lvl8pPr>
      <a:lvl9pPr marL="3886200" indent="-228600" algn="l" rtl="0" eaLnBrk="1" fontAlgn="base" hangingPunct="1">
        <a:spcBef>
          <a:spcPct val="20000"/>
        </a:spcBef>
        <a:spcAft>
          <a:spcPct val="0"/>
        </a:spcAft>
        <a:buChar char="»"/>
        <a:defRPr sz="2000">
          <a:solidFill>
            <a:srgbClr val="003E7E"/>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txBox="1">
            <a:spLocks noChangeArrowheads="1"/>
          </p:cNvSpPr>
          <p:nvPr/>
        </p:nvSpPr>
        <p:spPr bwMode="auto">
          <a:xfrm>
            <a:off x="4087895" y="2841171"/>
            <a:ext cx="4215184" cy="2130879"/>
          </a:xfrm>
          <a:prstGeom prst="rect">
            <a:avLst/>
          </a:prstGeom>
          <a:noFill/>
          <a:ln w="9525">
            <a:noFill/>
            <a:miter lim="800000"/>
            <a:headEnd/>
            <a:tailEnd/>
          </a:ln>
        </p:spPr>
        <p:txBody>
          <a:bodyPr/>
          <a:lstStyle/>
          <a:p>
            <a:pPr algn="ctr">
              <a:spcBef>
                <a:spcPts val="300"/>
              </a:spcBef>
              <a:buClr>
                <a:srgbClr val="000000"/>
              </a:buClr>
            </a:pPr>
            <a:r>
              <a:rPr lang="en-US" sz="2800" dirty="0">
                <a:solidFill>
                  <a:srgbClr val="002B5E"/>
                </a:solidFill>
                <a:latin typeface="Georgia" pitchFamily="18" charset="0"/>
              </a:rPr>
              <a:t>“CODE IT” CATEGORY</a:t>
            </a:r>
          </a:p>
          <a:p>
            <a:pPr algn="ctr">
              <a:spcBef>
                <a:spcPts val="300"/>
              </a:spcBef>
              <a:buClr>
                <a:srgbClr val="000000"/>
              </a:buClr>
            </a:pPr>
            <a:endParaRPr lang="en-US" sz="1400" dirty="0">
              <a:solidFill>
                <a:srgbClr val="002B5E"/>
              </a:solidFill>
              <a:latin typeface="Georgia" pitchFamily="18" charset="0"/>
            </a:endParaRPr>
          </a:p>
          <a:p>
            <a:pPr algn="ctr">
              <a:spcBef>
                <a:spcPts val="300"/>
              </a:spcBef>
              <a:buClr>
                <a:srgbClr val="000000"/>
              </a:buClr>
            </a:pPr>
            <a:r>
              <a:rPr lang="en-US" sz="2800" b="1" i="1" dirty="0">
                <a:solidFill>
                  <a:srgbClr val="002B5E"/>
                </a:solidFill>
                <a:latin typeface="Georgia" pitchFamily="18" charset="0"/>
              </a:rPr>
              <a:t>BABL</a:t>
            </a:r>
          </a:p>
          <a:p>
            <a:pPr algn="ctr">
              <a:spcBef>
                <a:spcPts val="300"/>
              </a:spcBef>
              <a:buClr>
                <a:srgbClr val="000000"/>
              </a:buClr>
            </a:pPr>
            <a:endParaRPr lang="en-US" b="1" i="1" dirty="0">
              <a:solidFill>
                <a:srgbClr val="002B5E"/>
              </a:solidFill>
              <a:latin typeface="Georgia" pitchFamily="18" charset="0"/>
            </a:endParaRPr>
          </a:p>
          <a:p>
            <a:pPr algn="ctr">
              <a:spcBef>
                <a:spcPct val="20000"/>
              </a:spcBef>
              <a:buClr>
                <a:srgbClr val="000000"/>
              </a:buClr>
            </a:pPr>
            <a:endParaRPr lang="en-US" sz="1800" dirty="0">
              <a:solidFill>
                <a:srgbClr val="002B5E"/>
              </a:solidFill>
              <a:latin typeface="Georgia" pitchFamily="18" charset="0"/>
            </a:endParaRPr>
          </a:p>
        </p:txBody>
      </p:sp>
      <p:pic>
        <p:nvPicPr>
          <p:cNvPr id="5" name="Picture 4" descr="mobile-app-challenge-logo.ps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2881" y="524674"/>
            <a:ext cx="3506580" cy="2028600"/>
          </a:xfrm>
          <a:prstGeom prst="rect">
            <a:avLst/>
          </a:prstGeom>
        </p:spPr>
      </p:pic>
      <p:pic>
        <p:nvPicPr>
          <p:cNvPr id="3" name="Picture 2"/>
          <p:cNvPicPr>
            <a:picLocks noChangeAspect="1"/>
          </p:cNvPicPr>
          <p:nvPr/>
        </p:nvPicPr>
        <p:blipFill>
          <a:blip r:embed="rId4"/>
          <a:stretch>
            <a:fillRect/>
          </a:stretch>
        </p:blipFill>
        <p:spPr>
          <a:xfrm>
            <a:off x="5034557" y="3125319"/>
            <a:ext cx="2321859" cy="2321859"/>
          </a:xfrm>
          <a:prstGeom prst="rect">
            <a:avLst/>
          </a:prstGeom>
        </p:spPr>
      </p:pic>
    </p:spTree>
    <p:extLst>
      <p:ext uri="{BB962C8B-B14F-4D97-AF65-F5344CB8AC3E}">
        <p14:creationId xmlns:p14="http://schemas.microsoft.com/office/powerpoint/2010/main" val="1262157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3939540"/>
          </a:xfrm>
          <a:prstGeom prst="rect">
            <a:avLst/>
          </a:prstGeom>
        </p:spPr>
        <p:txBody>
          <a:bodyPr>
            <a:spAutoFit/>
          </a:bodyPr>
          <a:lstStyle/>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is a Simple, Clean, and User-Friendly app coded in Java for Android Devices. It’s core functionality is based around helping Pitt students of all campuses meet and connect with other students for the purpose of speaking or learning to speak bilingually.</a:t>
            </a:r>
          </a:p>
          <a:p>
            <a:pPr marR="0" lvl="0">
              <a:spcBef>
                <a:spcPts val="300"/>
              </a:spcBef>
              <a:spcAft>
                <a:spcPts val="300"/>
              </a:spcAft>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acts as means of increasing cultural understanding and intellectual diversity on campus by attempting to diminish communication barriers between students. </a:t>
            </a:r>
          </a:p>
        </p:txBody>
      </p:sp>
      <p:sp>
        <p:nvSpPr>
          <p:cNvPr id="6" name="Title 1"/>
          <p:cNvSpPr>
            <a:spLocks noGrp="1"/>
          </p:cNvSpPr>
          <p:nvPr>
            <p:ph type="title"/>
          </p:nvPr>
        </p:nvSpPr>
        <p:spPr>
          <a:xfrm>
            <a:off x="126124" y="914400"/>
            <a:ext cx="8891751" cy="838200"/>
          </a:xfrm>
        </p:spPr>
        <p:txBody>
          <a:bodyPr/>
          <a:lstStyle/>
          <a:p>
            <a:r>
              <a:rPr lang="en-US" sz="3400" dirty="0"/>
              <a:t>BABL: Overview</a:t>
            </a:r>
          </a:p>
        </p:txBody>
      </p:sp>
      <p:pic>
        <p:nvPicPr>
          <p:cNvPr id="4" name="Picture 3"/>
          <p:cNvPicPr>
            <a:picLocks noChangeAspect="1"/>
          </p:cNvPicPr>
          <p:nvPr/>
        </p:nvPicPr>
        <p:blipFill>
          <a:blip r:embed="rId4"/>
          <a:stretch>
            <a:fillRect/>
          </a:stretch>
        </p:blipFill>
        <p:spPr>
          <a:xfrm>
            <a:off x="5295899" y="2376418"/>
            <a:ext cx="1854830" cy="3297477"/>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5"/>
          <a:stretch>
            <a:fillRect/>
          </a:stretch>
        </p:blipFill>
        <p:spPr>
          <a:xfrm>
            <a:off x="7330268" y="3722370"/>
            <a:ext cx="1687607" cy="3000190"/>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6349065" y="2572340"/>
            <a:ext cx="3650011" cy="954107"/>
          </a:xfrm>
          <a:prstGeom prst="rect">
            <a:avLst/>
          </a:prstGeom>
        </p:spPr>
        <p:txBody>
          <a:bodyPr wrap="square">
            <a:spAutoFit/>
          </a:bodyPr>
          <a:lstStyle/>
          <a:p>
            <a:pPr algn="ctr"/>
            <a:r>
              <a:rPr lang="en-US" sz="1400" u="sng" dirty="0">
                <a:ln w="0"/>
                <a:effectLst>
                  <a:outerShdw blurRad="38100" dist="19050" dir="2700000" algn="tl" rotWithShape="0">
                    <a:schemeClr val="dk1">
                      <a:alpha val="40000"/>
                    </a:schemeClr>
                  </a:outerShdw>
                </a:effectLst>
              </a:rPr>
              <a:t>Finds Pitt students</a:t>
            </a:r>
          </a:p>
          <a:p>
            <a:pPr algn="ctr"/>
            <a:r>
              <a:rPr lang="en-US" sz="1400" u="sng" dirty="0">
                <a:ln w="0"/>
                <a:effectLst>
                  <a:outerShdw blurRad="38100" dist="19050" dir="2700000" algn="tl" rotWithShape="0">
                    <a:schemeClr val="dk1">
                      <a:alpha val="40000"/>
                    </a:schemeClr>
                  </a:outerShdw>
                </a:effectLst>
              </a:rPr>
              <a:t>where at least</a:t>
            </a:r>
          </a:p>
          <a:p>
            <a:pPr algn="ctr"/>
            <a:r>
              <a:rPr lang="en-US" sz="1400" u="sng" dirty="0">
                <a:ln w="0"/>
                <a:effectLst>
                  <a:outerShdw blurRad="38100" dist="19050" dir="2700000" algn="tl" rotWithShape="0">
                    <a:schemeClr val="dk1">
                      <a:alpha val="40000"/>
                    </a:schemeClr>
                  </a:outerShdw>
                </a:effectLst>
              </a:rPr>
              <a:t>one language</a:t>
            </a:r>
          </a:p>
          <a:p>
            <a:pPr algn="ctr"/>
            <a:r>
              <a:rPr lang="en-US" sz="1400" u="sng" dirty="0">
                <a:ln w="0"/>
                <a:effectLst>
                  <a:outerShdw blurRad="38100" dist="19050" dir="2700000" algn="tl" rotWithShape="0">
                    <a:schemeClr val="dk1">
                      <a:alpha val="40000"/>
                    </a:schemeClr>
                  </a:outerShdw>
                </a:effectLst>
              </a:rPr>
              <a:t>matches your Selection</a:t>
            </a:r>
          </a:p>
        </p:txBody>
      </p:sp>
      <p:sp>
        <p:nvSpPr>
          <p:cNvPr id="8" name="Arrow: Down 7"/>
          <p:cNvSpPr/>
          <p:nvPr/>
        </p:nvSpPr>
        <p:spPr bwMode="auto">
          <a:xfrm>
            <a:off x="8011335" y="3526447"/>
            <a:ext cx="325469" cy="690283"/>
          </a:xfrm>
          <a:prstGeom prst="downArrow">
            <a:avLst>
              <a:gd name="adj1" fmla="val 41667"/>
              <a:gd name="adj2" fmla="val 56250"/>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sp>
        <p:nvSpPr>
          <p:cNvPr id="10" name="Rectangle 9"/>
          <p:cNvSpPr/>
          <p:nvPr/>
        </p:nvSpPr>
        <p:spPr>
          <a:xfrm>
            <a:off x="3937314" y="5837059"/>
            <a:ext cx="4572000" cy="738664"/>
          </a:xfrm>
          <a:prstGeom prst="rect">
            <a:avLst/>
          </a:prstGeom>
        </p:spPr>
        <p:txBody>
          <a:bodyPr>
            <a:spAutoFit/>
          </a:bodyPr>
          <a:lstStyle/>
          <a:p>
            <a:pPr algn="ctr"/>
            <a:r>
              <a:rPr lang="en-US" sz="1400" u="sng" dirty="0">
                <a:ln w="0"/>
                <a:effectLst>
                  <a:outerShdw blurRad="38100" dist="19050" dir="2700000" algn="tl" rotWithShape="0">
                    <a:schemeClr val="dk1">
                      <a:alpha val="40000"/>
                    </a:schemeClr>
                  </a:outerShdw>
                </a:effectLst>
              </a:rPr>
              <a:t>Accept </a:t>
            </a:r>
          </a:p>
          <a:p>
            <a:pPr algn="ctr"/>
            <a:r>
              <a:rPr lang="en-US" sz="1400" u="sng" dirty="0">
                <a:ln w="0"/>
                <a:effectLst>
                  <a:outerShdw blurRad="38100" dist="19050" dir="2700000" algn="tl" rotWithShape="0">
                    <a:schemeClr val="dk1">
                      <a:alpha val="40000"/>
                    </a:schemeClr>
                  </a:outerShdw>
                </a:effectLst>
              </a:rPr>
              <a:t>or </a:t>
            </a:r>
          </a:p>
          <a:p>
            <a:pPr algn="ctr"/>
            <a:r>
              <a:rPr lang="en-US" sz="1400" u="sng" dirty="0">
                <a:ln w="0"/>
                <a:effectLst>
                  <a:outerShdw blurRad="38100" dist="19050" dir="2700000" algn="tl" rotWithShape="0">
                    <a:schemeClr val="dk1">
                      <a:alpha val="40000"/>
                    </a:schemeClr>
                  </a:outerShdw>
                </a:effectLst>
              </a:rPr>
              <a:t>Decline</a:t>
            </a:r>
          </a:p>
        </p:txBody>
      </p:sp>
      <p:sp>
        <p:nvSpPr>
          <p:cNvPr id="11" name="Arrow: Right 10"/>
          <p:cNvSpPr/>
          <p:nvPr/>
        </p:nvSpPr>
        <p:spPr bwMode="auto">
          <a:xfrm>
            <a:off x="6689291" y="6142256"/>
            <a:ext cx="640977" cy="303506"/>
          </a:xfrm>
          <a:prstGeom prst="right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002250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3631763"/>
          </a:xfrm>
          <a:prstGeom prst="rect">
            <a:avLst/>
          </a:prstGeom>
        </p:spPr>
        <p:txBody>
          <a:bodyPr>
            <a:spAutoFit/>
          </a:bodyPr>
          <a:lstStyle/>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Our target market is Android Users at the University of Pittsburgh main and regional campuses that speak or want to speak bilingually.</a:t>
            </a:r>
          </a:p>
          <a:p>
            <a:pPr marL="342900" marR="0" lvl="0" indent="-342900">
              <a:spcBef>
                <a:spcPts val="300"/>
              </a:spcBef>
              <a:spcAft>
                <a:spcPts val="300"/>
              </a:spcAft>
              <a:buFont typeface="Arial" panose="020B0604020202020204" pitchFamily="34" charset="0"/>
              <a:buChar char="•"/>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is unique because it ties Pitt Usernames to Facebook accounts, and uses that as means of connection and communication. It matches users up together that speak the same language, and are on the users chosen campuses.</a:t>
            </a:r>
          </a:p>
        </p:txBody>
      </p:sp>
      <p:sp>
        <p:nvSpPr>
          <p:cNvPr id="6" name="Title 1"/>
          <p:cNvSpPr>
            <a:spLocks noGrp="1"/>
          </p:cNvSpPr>
          <p:nvPr>
            <p:ph type="title"/>
          </p:nvPr>
        </p:nvSpPr>
        <p:spPr>
          <a:xfrm>
            <a:off x="126124" y="914400"/>
            <a:ext cx="8891751" cy="838200"/>
          </a:xfrm>
        </p:spPr>
        <p:txBody>
          <a:bodyPr/>
          <a:lstStyle/>
          <a:p>
            <a:r>
              <a:rPr lang="en-US" sz="3400" dirty="0"/>
              <a:t>BABL: Marketing Summary</a:t>
            </a:r>
          </a:p>
        </p:txBody>
      </p:sp>
      <p:sp>
        <p:nvSpPr>
          <p:cNvPr id="5" name="Rectangle 4"/>
          <p:cNvSpPr/>
          <p:nvPr/>
        </p:nvSpPr>
        <p:spPr>
          <a:xfrm>
            <a:off x="3911058" y="5411112"/>
            <a:ext cx="2528047" cy="830997"/>
          </a:xfrm>
          <a:prstGeom prst="rect">
            <a:avLst/>
          </a:prstGeom>
        </p:spPr>
        <p:txBody>
          <a:bodyPr wrap="square">
            <a:spAutoFit/>
          </a:bodyPr>
          <a:lstStyle/>
          <a:p>
            <a:pPr algn="ctr"/>
            <a:r>
              <a:rPr lang="en-US" sz="1600" u="sng" dirty="0">
                <a:ln w="0"/>
                <a:effectLst>
                  <a:outerShdw blurRad="38100" dist="19050" dir="2700000" algn="tl" rotWithShape="0">
                    <a:schemeClr val="dk1">
                      <a:alpha val="40000"/>
                    </a:schemeClr>
                  </a:outerShdw>
                </a:effectLst>
              </a:rPr>
              <a:t>Click to</a:t>
            </a:r>
          </a:p>
          <a:p>
            <a:pPr algn="ctr"/>
            <a:r>
              <a:rPr lang="en-US" sz="1600" u="sng" dirty="0">
                <a:ln w="0"/>
                <a:effectLst>
                  <a:outerShdw blurRad="38100" dist="19050" dir="2700000" algn="tl" rotWithShape="0">
                    <a:schemeClr val="dk1">
                      <a:alpha val="40000"/>
                    </a:schemeClr>
                  </a:outerShdw>
                </a:effectLst>
              </a:rPr>
              <a:t>Open Match’s</a:t>
            </a:r>
          </a:p>
          <a:p>
            <a:pPr algn="ctr"/>
            <a:r>
              <a:rPr lang="en-US" sz="1600" u="sng" dirty="0">
                <a:ln w="0"/>
                <a:effectLst>
                  <a:outerShdw blurRad="38100" dist="19050" dir="2700000" algn="tl" rotWithShape="0">
                    <a:schemeClr val="dk1">
                      <a:alpha val="40000"/>
                    </a:schemeClr>
                  </a:outerShdw>
                </a:effectLst>
              </a:rPr>
              <a:t>Facebook</a:t>
            </a:r>
          </a:p>
        </p:txBody>
      </p:sp>
      <p:pic>
        <p:nvPicPr>
          <p:cNvPr id="11" name="Picture 10"/>
          <p:cNvPicPr>
            <a:picLocks noChangeAspect="1"/>
          </p:cNvPicPr>
          <p:nvPr/>
        </p:nvPicPr>
        <p:blipFill>
          <a:blip r:embed="rId4"/>
          <a:stretch>
            <a:fillRect/>
          </a:stretch>
        </p:blipFill>
        <p:spPr>
          <a:xfrm>
            <a:off x="5914670" y="2438399"/>
            <a:ext cx="2426988" cy="4314645"/>
          </a:xfrm>
          <a:prstGeom prst="rect">
            <a:avLst/>
          </a:prstGeom>
        </p:spPr>
      </p:pic>
      <p:sp>
        <p:nvSpPr>
          <p:cNvPr id="8" name="Arrow: Bent 7"/>
          <p:cNvSpPr/>
          <p:nvPr/>
        </p:nvSpPr>
        <p:spPr bwMode="auto">
          <a:xfrm>
            <a:off x="5082988" y="4883493"/>
            <a:ext cx="966153" cy="562566"/>
          </a:xfrm>
          <a:prstGeom prst="bentArrow">
            <a:avLst>
              <a:gd name="adj1" fmla="val 25000"/>
              <a:gd name="adj2" fmla="val 38793"/>
              <a:gd name="adj3" fmla="val 50000"/>
              <a:gd name="adj4" fmla="val 43750"/>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015447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5016758"/>
          </a:xfrm>
          <a:prstGeom prst="rect">
            <a:avLst/>
          </a:prstGeom>
        </p:spPr>
        <p:txBody>
          <a:bodyPr wrap="square">
            <a:spAutoFit/>
          </a:bodyPr>
          <a:lstStyle/>
          <a:p>
            <a:pPr marL="342900" indent="-342900">
              <a:spcBef>
                <a:spcPts val="300"/>
              </a:spcBef>
              <a:spcAft>
                <a:spcPts val="300"/>
              </a:spcAft>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Times New Roman" panose="02020603050405020304" pitchFamily="18" charset="0"/>
              </a:rPr>
              <a:t>BABL utilizes the idea of matching, and the publicly available Facebook profiles to help students get to know other people based on which language they wish to speak. It is able to filter users by campus based on your personal preferences.</a:t>
            </a:r>
            <a:br>
              <a:rPr lang="en-US" sz="2000" dirty="0">
                <a:latin typeface="Times New Roman" panose="02020603050405020304" pitchFamily="18" charset="0"/>
                <a:ea typeface="Calibri" panose="020F0502020204030204" pitchFamily="34" charset="0"/>
                <a:cs typeface="Times New Roman" panose="02020603050405020304" pitchFamily="18" charset="0"/>
              </a:rPr>
            </a:br>
            <a:br>
              <a:rPr lang="en-US" sz="2000" dirty="0">
                <a:latin typeface="Times New Roman" panose="02020603050405020304" pitchFamily="18" charset="0"/>
                <a:ea typeface="Calibri" panose="020F0502020204030204" pitchFamily="34" charset="0"/>
                <a:cs typeface="Times New Roman" panose="02020603050405020304" pitchFamily="18" charset="0"/>
              </a:rPr>
            </a:br>
            <a:r>
              <a:rPr lang="en-US" sz="2000" dirty="0">
                <a:latin typeface="Times New Roman" panose="02020603050405020304" pitchFamily="18" charset="0"/>
                <a:ea typeface="Calibri" panose="020F0502020204030204" pitchFamily="34" charset="0"/>
                <a:cs typeface="Times New Roman" panose="02020603050405020304" pitchFamily="18" charset="0"/>
              </a:rPr>
              <a:t>What makes BABL awesome is the tech behind the scenes. It has full Facebook integration, asynchronous tasking, and password encryption. BABL’s user data storage, matching algorithm, and stored procedures are all done using Microsoft SQL Server and are hosted on Amazon Web Services. </a:t>
            </a:r>
          </a:p>
        </p:txBody>
      </p:sp>
      <p:sp>
        <p:nvSpPr>
          <p:cNvPr id="6" name="Title 1"/>
          <p:cNvSpPr>
            <a:spLocks noGrp="1"/>
          </p:cNvSpPr>
          <p:nvPr>
            <p:ph type="title"/>
          </p:nvPr>
        </p:nvSpPr>
        <p:spPr>
          <a:xfrm>
            <a:off x="126124" y="914400"/>
            <a:ext cx="8891751" cy="838200"/>
          </a:xfrm>
        </p:spPr>
        <p:txBody>
          <a:bodyPr/>
          <a:lstStyle/>
          <a:p>
            <a:r>
              <a:rPr lang="en-US" sz="3400" dirty="0"/>
              <a:t>BABL: Technology Summary</a:t>
            </a:r>
          </a:p>
        </p:txBody>
      </p:sp>
      <p:sp>
        <p:nvSpPr>
          <p:cNvPr id="5" name="Rectangle 4"/>
          <p:cNvSpPr/>
          <p:nvPr/>
        </p:nvSpPr>
        <p:spPr>
          <a:xfrm>
            <a:off x="4758697" y="1830962"/>
            <a:ext cx="1317989" cy="646331"/>
          </a:xfrm>
          <a:prstGeom prst="rect">
            <a:avLst/>
          </a:prstGeom>
          <a:noFill/>
        </p:spPr>
        <p:txBody>
          <a:bodyPr wrap="none" lIns="91440" tIns="45720" rIns="91440" bIns="45720">
            <a:spAutoFit/>
          </a:bodyPr>
          <a:lstStyle/>
          <a:p>
            <a:pPr algn="ctr"/>
            <a:r>
              <a:rPr lang="en-US" sz="1200" u="sng" dirty="0">
                <a:ln w="0"/>
                <a:effectLst>
                  <a:outerShdw blurRad="38100" dist="19050" dir="2700000" algn="tl" rotWithShape="0">
                    <a:schemeClr val="dk1">
                      <a:alpha val="40000"/>
                    </a:schemeClr>
                  </a:outerShdw>
                </a:effectLst>
              </a:rPr>
              <a:t>Banner Image </a:t>
            </a:r>
          </a:p>
          <a:p>
            <a:pPr algn="ctr"/>
            <a:r>
              <a:rPr lang="en-US" sz="1200" u="sng" dirty="0">
                <a:ln w="0"/>
                <a:effectLst>
                  <a:outerShdw blurRad="38100" dist="19050" dir="2700000" algn="tl" rotWithShape="0">
                    <a:schemeClr val="dk1">
                      <a:alpha val="40000"/>
                    </a:schemeClr>
                  </a:outerShdw>
                </a:effectLst>
              </a:rPr>
              <a:t>Changes Based </a:t>
            </a:r>
          </a:p>
          <a:p>
            <a:pPr algn="ctr"/>
            <a:r>
              <a:rPr lang="en-US" sz="1200" u="sng" dirty="0">
                <a:ln w="0"/>
                <a:effectLst>
                  <a:outerShdw blurRad="38100" dist="19050" dir="2700000" algn="tl" rotWithShape="0">
                    <a:schemeClr val="dk1">
                      <a:alpha val="40000"/>
                    </a:schemeClr>
                  </a:outerShdw>
                </a:effectLst>
              </a:rPr>
              <a:t>On Campus</a:t>
            </a:r>
          </a:p>
        </p:txBody>
      </p:sp>
      <p:sp>
        <p:nvSpPr>
          <p:cNvPr id="10" name="Arrow: Bent-Up 9"/>
          <p:cNvSpPr/>
          <p:nvPr/>
        </p:nvSpPr>
        <p:spPr bwMode="auto">
          <a:xfrm rot="5400000">
            <a:off x="5200551" y="2594315"/>
            <a:ext cx="748644" cy="546847"/>
          </a:xfrm>
          <a:prstGeom prst="bentUp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pic>
        <p:nvPicPr>
          <p:cNvPr id="7" name="Picture 6"/>
          <p:cNvPicPr>
            <a:picLocks noChangeAspect="1"/>
          </p:cNvPicPr>
          <p:nvPr/>
        </p:nvPicPr>
        <p:blipFill>
          <a:blip r:embed="rId4"/>
          <a:stretch>
            <a:fillRect/>
          </a:stretch>
        </p:blipFill>
        <p:spPr>
          <a:xfrm>
            <a:off x="5897093" y="2418505"/>
            <a:ext cx="2480423" cy="4409641"/>
          </a:xfrm>
          <a:prstGeom prst="rect">
            <a:avLst/>
          </a:prstGeom>
        </p:spPr>
      </p:pic>
    </p:spTree>
    <p:extLst>
      <p:ext uri="{BB962C8B-B14F-4D97-AF65-F5344CB8AC3E}">
        <p14:creationId xmlns:p14="http://schemas.microsoft.com/office/powerpoint/2010/main" val="39732329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2&quot; unique_id=&quot;10002&quot;&gt;&lt;object type=&quot;3&quot; unique_id=&quot;10003&quot;&gt;&lt;property id=&quot;20148&quot; value=&quot;5&quot;/&gt;&lt;property id=&quot;20300&quot; value=&quot;Slide 1 - &amp;quot;Information Technology &amp;#x0D;&amp;#x0A;Update&amp;quot;&quot;/&gt;&lt;property id=&quot;20307&quot; value=&quot;268&quot;/&gt;&lt;/object&gt;&lt;object type=&quot;3&quot; unique_id=&quot;10006&quot;&gt;&lt;property id=&quot;20148&quot; value=&quot;5&quot;/&gt;&lt;property id=&quot;20300&quot; value=&quot;Slide 12 - &amp;quot;Service Update&amp;quot;&quot;/&gt;&lt;property id=&quot;20307&quot; value=&quot;306&quot;/&gt;&lt;/object&gt;&lt;object type=&quot;3&quot; unique_id=&quot;10742&quot;&gt;&lt;property id=&quot;20148&quot; value=&quot;5&quot;/&gt;&lt;property id=&quot;20300&quot; value=&quot;Slide 2 - &amp;quot;Technology Infrastructure Projects&amp;quot;&quot;/&gt;&lt;property id=&quot;20307&quot; value=&quot;338&quot;/&gt;&lt;/object&gt;&lt;object type=&quot;3&quot; unique_id=&quot;10744&quot;&gt;&lt;property id=&quot;20148&quot; value=&quot;5&quot;/&gt;&lt;property id=&quot;20300&quot; value=&quot;Slide 13 - &amp;quot;Upcoming Projects&amp;quot;&quot;/&gt;&lt;property id=&quot;20307&quot; value=&quot;339&quot;/&gt;&lt;/object&gt;&lt;object type=&quot;3&quot; unique_id=&quot;10745&quot;&gt;&lt;property id=&quot;20148&quot; value=&quot;5&quot;/&gt;&lt;property id=&quot;20300&quot; value=&quot;Slide 14 - &amp;quot;Security Projects &amp;quot;&quot;/&gt;&lt;property id=&quot;20307&quot; value=&quot;340&quot;/&gt;&lt;/object&gt;&lt;object type=&quot;3&quot; unique_id=&quot;10748&quot;&gt;&lt;property id=&quot;20148&quot; value=&quot;5&quot;/&gt;&lt;property id=&quot;20300&quot; value=&quot;Slide 15 - &amp;quot;Summer Initiatives&amp;quot;&quot;/&gt;&lt;property id=&quot;20307&quot; value=&quot;343&quot;/&gt;&lt;/object&gt;&lt;object type=&quot;3&quot; unique_id=&quot;10870&quot;&gt;&lt;property id=&quot;20148&quot; value=&quot;5&quot;/&gt;&lt;property id=&quot;20300&quot; value=&quot;Slide 3 - &amp;quot;Technology Infrastructure Projects&amp;quot;&quot;/&gt;&lt;property id=&quot;20307&quot; value=&quot;346&quot;/&gt;&lt;/object&gt;&lt;object type=&quot;3&quot; unique_id=&quot;11318&quot;&gt;&lt;property id=&quot;20148&quot; value=&quot;5&quot;/&gt;&lt;property id=&quot;20300&quot; value=&quot;Slide 4 - &amp;quot;Technology Infrastructure Projects&amp;quot;&quot;/&gt;&lt;property id=&quot;20307&quot; value=&quot;347&quot;/&gt;&lt;/object&gt;&lt;object type=&quot;3&quot; unique_id=&quot;11651&quot;&gt;&lt;property id=&quot;20148&quot; value=&quot;5&quot;/&gt;&lt;property id=&quot;20300&quot; value=&quot;Slide 5 - &amp;quot;Security Projects&amp;quot;&quot;/&gt;&lt;property id=&quot;20307&quot; value=&quot;349&quot;/&gt;&lt;/object&gt;&lt;object type=&quot;3&quot; unique_id=&quot;12526&quot;&gt;&lt;property id=&quot;20148&quot; value=&quot;5&quot;/&gt;&lt;property id=&quot;20300&quot; value=&quot;Slide 6 - &amp;quot;Security Threats&amp;quot;&quot;/&gt;&lt;property id=&quot;20307&quot; value=&quot;351&quot;/&gt;&lt;/object&gt;&lt;object type=&quot;3&quot; unique_id=&quot;12891&quot;&gt;&lt;property id=&quot;20148&quot; value=&quot;5&quot;/&gt;&lt;property id=&quot;20300&quot; value=&quot;Slide 8 - &amp;quot;Software&amp;quot;&quot;/&gt;&lt;property id=&quot;20307&quot; value=&quot;353&quot;/&gt;&lt;/object&gt;&lt;object type=&quot;3&quot; unique_id=&quot;14637&quot;&gt;&lt;property id=&quot;20148&quot; value=&quot;5&quot;/&gt;&lt;property id=&quot;20300&quot; value=&quot;Slide 17 - &amp;quot;Looking Ahead: Business Continuity –Related to Disaster Recovery &amp;quot;&quot;/&gt;&lt;property id=&quot;20307&quot; value=&quot;358&quot;/&gt;&lt;/object&gt;&lt;object type=&quot;3&quot; unique_id=&quot;18157&quot;&gt;&lt;property id=&quot;20148&quot; value=&quot;5&quot;/&gt;&lt;property id=&quot;20300&quot; value=&quot;Slide 7 - &amp;quot;Email Upgrade – My Pitt Email&amp;quot;&quot;/&gt;&lt;property id=&quot;20307&quot; value=&quot;360&quot;/&gt;&lt;/object&gt;&lt;object type=&quot;3&quot; unique_id=&quot;18539&quot;&gt;&lt;property id=&quot;20148&quot; value=&quot;5&quot;/&gt;&lt;property id=&quot;20300&quot; value=&quot;Slide 9 - &amp;quot;Enhancing Services&amp;quot;&quot;/&gt;&lt;property id=&quot;20307&quot; value=&quot;361&quot;/&gt;&lt;/object&gt;&lt;object type=&quot;3&quot; unique_id=&quot;19445&quot;&gt;&lt;property id=&quot;20148&quot; value=&quot;5&quot;/&gt;&lt;property id=&quot;20300&quot; value=&quot;Slide 16 - &amp;quot;Summer Initiatives&amp;quot;&quot;/&gt;&lt;property id=&quot;20307&quot; value=&quot;362&quot;/&gt;&lt;/object&gt;&lt;object type=&quot;3&quot; unique_id=&quot;19850&quot;&gt;&lt;property id=&quot;20148&quot; value=&quot;5&quot;/&gt;&lt;property id=&quot;20300&quot; value=&quot;Slide 19 - &amp;quot;Thank You&amp;quot;&quot;/&gt;&lt;property id=&quot;20307&quot; value=&quot;363&quot;/&gt;&lt;/object&gt;&lt;object type=&quot;3&quot; unique_id=&quot;19852&quot;&gt;&lt;property id=&quot;20148&quot; value=&quot;5&quot;/&gt;&lt;property id=&quot;20300&quot; value=&quot;Slide 10&quot;/&gt;&lt;property id=&quot;20307&quot; value=&quot;366&quot;/&gt;&lt;/object&gt;&lt;object type=&quot;3&quot; unique_id=&quot;19853&quot;&gt;&lt;property id=&quot;20148&quot; value=&quot;5&quot;/&gt;&lt;property id=&quot;20300&quot; value=&quot;Slide 11 - &amp;quot;Enhancing Services&amp;quot;&quot;/&gt;&lt;property id=&quot;20307&quot; value=&quot;365&quot;/&gt;&lt;/object&gt;&lt;object type=&quot;3&quot; unique_id=&quot;19854&quot;&gt;&lt;property id=&quot;20148&quot; value=&quot;5&quot;/&gt;&lt;property id=&quot;20300&quot; value=&quot;Slide 18 - &amp;quot;Budget&amp;quot;&quot;/&gt;&lt;property id=&quot;20307&quot; value=&quot;364&quot;/&gt;&lt;/object&gt;&lt;/object&gt;&lt;object type=&quot;8&quot; unique_id=&quot;10062&quot;&gt;&lt;/object&gt;&lt;/object&gt;&lt;/database&gt;"/>
  <p:tag name="SECTOMILLISECCONVERTED" val="1"/>
</p:tagLst>
</file>

<file path=ppt/theme/theme1.xml><?xml version="1.0" encoding="utf-8"?>
<a:theme xmlns:a="http://schemas.openxmlformats.org/drawingml/2006/main" name="PittWhite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8C64DCBBBB02E47B40AAE6C01CFFF74" ma:contentTypeVersion="1" ma:contentTypeDescription="Create a new document." ma:contentTypeScope="" ma:versionID="ed9f4f4e58614d4f82a4863f2a55a10b">
  <xsd:schema xmlns:xsd="http://www.w3.org/2001/XMLSchema" xmlns:xs="http://www.w3.org/2001/XMLSchema" xmlns:p="http://schemas.microsoft.com/office/2006/metadata/properties" xmlns:ns3="75fa4488-412e-4aad-a494-5f11aff3f35a" targetNamespace="http://schemas.microsoft.com/office/2006/metadata/properties" ma:root="true" ma:fieldsID="9e40df8ca300f98e02f87cfdfa8a0fec" ns3:_="">
    <xsd:import namespace="75fa4488-412e-4aad-a494-5f11aff3f35a"/>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5fa4488-412e-4aad-a494-5f11aff3f35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C72F1BE-ED8C-4C09-BFFD-7C89F7E4012D}">
  <ds:schemaRefs>
    <ds:schemaRef ds:uri="http://purl.org/dc/dcmitype/"/>
    <ds:schemaRef ds:uri="http://schemas.microsoft.com/office/infopath/2007/PartnerControls"/>
    <ds:schemaRef ds:uri="http://purl.org/dc/elements/1.1/"/>
    <ds:schemaRef ds:uri="http://schemas.microsoft.com/office/2006/metadata/properties"/>
    <ds:schemaRef ds:uri="75fa4488-412e-4aad-a494-5f11aff3f35a"/>
    <ds:schemaRef ds:uri="http://schemas.microsoft.com/office/2006/documentManagement/types"/>
    <ds:schemaRef ds:uri="http://purl.org/dc/term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6BCD1B8-BEDB-412C-86AE-9E7F6160505C}">
  <ds:schemaRefs>
    <ds:schemaRef ds:uri="http://schemas.microsoft.com/sharepoint/v3/contenttype/forms"/>
  </ds:schemaRefs>
</ds:datastoreItem>
</file>

<file path=customXml/itemProps3.xml><?xml version="1.0" encoding="utf-8"?>
<ds:datastoreItem xmlns:ds="http://schemas.openxmlformats.org/officeDocument/2006/customXml" ds:itemID="{8D5271B5-4D4B-48D0-8119-5E169AFC21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5fa4488-412e-4aad-a494-5f11aff3f35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Mobile-App-Challenge_Template</Template>
  <TotalTime>0</TotalTime>
  <Words>228</Words>
  <Application>Microsoft Office PowerPoint</Application>
  <PresentationFormat>On-screen Show (4:3)</PresentationFormat>
  <Paragraphs>31</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ＭＳ Ｐゴシック</vt:lpstr>
      <vt:lpstr>Arial</vt:lpstr>
      <vt:lpstr>Calibri</vt:lpstr>
      <vt:lpstr>Georgia</vt:lpstr>
      <vt:lpstr>Times New Roman</vt:lpstr>
      <vt:lpstr>PittWhiteTemplate</vt:lpstr>
      <vt:lpstr>PowerPoint Presentation</vt:lpstr>
      <vt:lpstr>BABL: Overview</vt:lpstr>
      <vt:lpstr>BABL: Marketing Summary</vt:lpstr>
      <vt:lpstr>BABL: Technology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2015-03-23T23:08:52Z</dcterms:created>
  <dcterms:modified xsi:type="dcterms:W3CDTF">2017-03-21T21:39:02Z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0x01010058C64DCBBBB02E47B40AAE6C01CFFF74</vt:lpwstr>
  </property>
</Properties>
</file>